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  <p:sldMasterId id="2147483716" r:id="rId5"/>
    <p:sldMasterId id="2147483727" r:id="rId6"/>
    <p:sldMasterId id="2147483738" r:id="rId7"/>
  </p:sldMasterIdLst>
  <p:notesMasterIdLst>
    <p:notesMasterId r:id="rId30"/>
  </p:notesMasterIdLst>
  <p:sldIdLst>
    <p:sldId id="282" r:id="rId8"/>
    <p:sldId id="904" r:id="rId9"/>
    <p:sldId id="884" r:id="rId10"/>
    <p:sldId id="885" r:id="rId11"/>
    <p:sldId id="886" r:id="rId12"/>
    <p:sldId id="887" r:id="rId13"/>
    <p:sldId id="888" r:id="rId14"/>
    <p:sldId id="889" r:id="rId15"/>
    <p:sldId id="890" r:id="rId16"/>
    <p:sldId id="891" r:id="rId17"/>
    <p:sldId id="892" r:id="rId18"/>
    <p:sldId id="893" r:id="rId19"/>
    <p:sldId id="895" r:id="rId20"/>
    <p:sldId id="896" r:id="rId21"/>
    <p:sldId id="897" r:id="rId22"/>
    <p:sldId id="898" r:id="rId23"/>
    <p:sldId id="903" r:id="rId24"/>
    <p:sldId id="899" r:id="rId25"/>
    <p:sldId id="900" r:id="rId26"/>
    <p:sldId id="901" r:id="rId27"/>
    <p:sldId id="902" r:id="rId28"/>
    <p:sldId id="882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019"/>
    <a:srgbClr val="D9D9D9"/>
    <a:srgbClr val="A6A6A6"/>
    <a:srgbClr val="B7D8FF"/>
    <a:srgbClr val="112753"/>
    <a:srgbClr val="014491"/>
    <a:srgbClr val="5256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4" autoAdjust="0"/>
    <p:restoredTop sz="94660"/>
  </p:normalViewPr>
  <p:slideViewPr>
    <p:cSldViewPr snapToGrid="0">
      <p:cViewPr>
        <p:scale>
          <a:sx n="66" d="100"/>
          <a:sy n="66" d="100"/>
        </p:scale>
        <p:origin x="1474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RKS Damian - EXT-UNKNOWN (SAFRAN)" userId="S::damian.tiarks.ext@safrangroup.com::93bc8387-25e3-422e-95ca-401d70787316" providerId="AD" clId="Web-{658C40BF-76B0-3CA0-9914-F72CF69B035C}"/>
    <pc:docChg chg="mod modMainMaster">
      <pc:chgData name="TIARKS Damian - EXT-UNKNOWN (SAFRAN)" userId="S::damian.tiarks.ext@safrangroup.com::93bc8387-25e3-422e-95ca-401d70787316" providerId="AD" clId="Web-{658C40BF-76B0-3CA0-9914-F72CF69B035C}" dt="2025-05-22T15:21:39.017" v="1" actId="33475"/>
      <pc:docMkLst>
        <pc:docMk/>
      </pc:docMkLst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1281891058" sldId="2147483701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1281891058" sldId="2147483701"/>
            <ac:spMk id="6" creationId="{DD7BE2F4-5CFD-267E-D0B1-B0B805CAA6D2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843578227" sldId="2147483716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843578227" sldId="2147483716"/>
            <ac:spMk id="6" creationId="{1DD2F659-2796-CA08-C5B3-868424DF6C28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337045838" sldId="2147483727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337045838" sldId="2147483727"/>
            <ac:spMk id="6" creationId="{9663A6ED-D3DC-621E-4D25-6DEB1D0D6B83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188439598" sldId="2147483738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188439598" sldId="2147483738"/>
            <ac:spMk id="6" creationId="{3B83E2C7-81E0-4805-C0BC-DD1B02431AC7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892F5-48D6-4E18-AEE7-7FE34776F4BD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83908-A2F8-410C-BBF4-66AF6EABD9C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875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4BD75000-C638-3425-538C-DE732D5EDD85}"/>
              </a:ext>
            </a:extLst>
          </p:cNvPr>
          <p:cNvSpPr/>
          <p:nvPr userDrawn="1"/>
        </p:nvSpPr>
        <p:spPr>
          <a:xfrm>
            <a:off x="308198" y="5641975"/>
            <a:ext cx="11575605" cy="655337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525668"/>
              </a:solidFill>
              <a:effectLst/>
              <a:uLnTx/>
              <a:uFillTx/>
              <a:latin typeface="General Sans"/>
              <a:ea typeface="+mn-ea"/>
              <a:cs typeface="+mn-cs"/>
            </a:endParaRP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845F0D85-8A10-6758-4732-0873F216B6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F4590B52-5E8F-267E-881E-D7521F78B5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8" y="446360"/>
            <a:ext cx="7520400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en-US" dirty="0"/>
              <a:t>Title of the</a:t>
            </a:r>
            <a:br>
              <a:rPr lang="en-US" dirty="0"/>
            </a:br>
            <a:r>
              <a:rPr lang="en-US" dirty="0"/>
              <a:t>presentation here</a:t>
            </a:r>
            <a:endParaRPr lang="en-GB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0B57296-C0F7-B665-CB0B-2F3AF6B4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r>
              <a:rPr lang="fr-FR" dirty="0"/>
              <a:t>DD/MM/YY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617171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956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3946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rgbClr val="122A57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410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accent6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2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9BBBF0BA-99BB-2581-13FA-01AD2220F5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4164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V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bg1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3" name="Graphique 2">
            <a:extLst>
              <a:ext uri="{FF2B5EF4-FFF2-40B4-BE49-F238E27FC236}">
                <a16:creationId xmlns:a16="http://schemas.microsoft.com/office/drawing/2014/main" id="{222753D1-987A-9C2F-B952-AC5683645A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5952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22060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12030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6919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4153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2587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Graphique 4">
            <a:extLst>
              <a:ext uri="{FF2B5EF4-FFF2-40B4-BE49-F238E27FC236}">
                <a16:creationId xmlns:a16="http://schemas.microsoft.com/office/drawing/2014/main" id="{E4B08FCC-0BE5-EC7F-7300-B6A7D3DB64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0 w 12192000"/>
              <a:gd name="connsiteY1" fmla="*/ 6858000 h 6858000"/>
              <a:gd name="connsiteX2" fmla="*/ 12192000 w 12192000"/>
              <a:gd name="connsiteY2" fmla="*/ 6858000 h 6858000"/>
              <a:gd name="connsiteX3" fmla="*/ 12192000 w 12192000"/>
              <a:gd name="connsiteY3" fmla="*/ 0 h 6858000"/>
              <a:gd name="connsiteX4" fmla="*/ 0 w 12192000"/>
              <a:gd name="connsiteY4" fmla="*/ 0 h 6858000"/>
              <a:gd name="connsiteX5" fmla="*/ 352425 w 12192000"/>
              <a:gd name="connsiteY5" fmla="*/ 6290310 h 6858000"/>
              <a:gd name="connsiteX6" fmla="*/ 352425 w 12192000"/>
              <a:gd name="connsiteY6" fmla="*/ 6281738 h 6858000"/>
              <a:gd name="connsiteX7" fmla="*/ 341948 w 12192000"/>
              <a:gd name="connsiteY7" fmla="*/ 6281738 h 6858000"/>
              <a:gd name="connsiteX8" fmla="*/ 204788 w 12192000"/>
              <a:gd name="connsiteY8" fmla="*/ 6132195 h 6858000"/>
              <a:gd name="connsiteX9" fmla="*/ 204788 w 12192000"/>
              <a:gd name="connsiteY9" fmla="*/ 5305425 h 6858000"/>
              <a:gd name="connsiteX10" fmla="*/ 202883 w 12192000"/>
              <a:gd name="connsiteY10" fmla="*/ 5305425 h 6858000"/>
              <a:gd name="connsiteX11" fmla="*/ 202883 w 12192000"/>
              <a:gd name="connsiteY11" fmla="*/ 358140 h 6858000"/>
              <a:gd name="connsiteX12" fmla="*/ 341948 w 12192000"/>
              <a:gd name="connsiteY12" fmla="*/ 219075 h 6858000"/>
              <a:gd name="connsiteX13" fmla="*/ 11836717 w 12192000"/>
              <a:gd name="connsiteY13" fmla="*/ 219075 h 6858000"/>
              <a:gd name="connsiteX14" fmla="*/ 11975783 w 12192000"/>
              <a:gd name="connsiteY14" fmla="*/ 358140 h 6858000"/>
              <a:gd name="connsiteX15" fmla="*/ 11975783 w 12192000"/>
              <a:gd name="connsiteY15" fmla="*/ 6189345 h 6858000"/>
              <a:gd name="connsiteX16" fmla="*/ 11849100 w 12192000"/>
              <a:gd name="connsiteY16" fmla="*/ 6281738 h 6858000"/>
              <a:gd name="connsiteX17" fmla="*/ 11838623 w 12192000"/>
              <a:gd name="connsiteY17" fmla="*/ 6281738 h 6858000"/>
              <a:gd name="connsiteX18" fmla="*/ 11838623 w 12192000"/>
              <a:gd name="connsiteY18" fmla="*/ 6285548 h 6858000"/>
              <a:gd name="connsiteX19" fmla="*/ 6088380 w 12192000"/>
              <a:gd name="connsiteY19" fmla="*/ 5643563 h 6858000"/>
              <a:gd name="connsiteX20" fmla="*/ 352425 w 12192000"/>
              <a:gd name="connsiteY20" fmla="*/ 629031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close/>
                <a:moveTo>
                  <a:pt x="352425" y="6290310"/>
                </a:moveTo>
                <a:lnTo>
                  <a:pt x="352425" y="6281738"/>
                </a:lnTo>
                <a:lnTo>
                  <a:pt x="341948" y="6281738"/>
                </a:lnTo>
                <a:cubicBezTo>
                  <a:pt x="266700" y="6281738"/>
                  <a:pt x="204788" y="6215063"/>
                  <a:pt x="204788" y="6132195"/>
                </a:cubicBezTo>
                <a:lnTo>
                  <a:pt x="204788" y="5305425"/>
                </a:lnTo>
                <a:lnTo>
                  <a:pt x="202883" y="5305425"/>
                </a:lnTo>
                <a:lnTo>
                  <a:pt x="202883" y="358140"/>
                </a:lnTo>
                <a:cubicBezTo>
                  <a:pt x="202883" y="280988"/>
                  <a:pt x="264795" y="219075"/>
                  <a:pt x="341948" y="219075"/>
                </a:cubicBezTo>
                <a:lnTo>
                  <a:pt x="11836717" y="219075"/>
                </a:lnTo>
                <a:cubicBezTo>
                  <a:pt x="11913870" y="219075"/>
                  <a:pt x="11975783" y="280988"/>
                  <a:pt x="11975783" y="358140"/>
                </a:cubicBezTo>
                <a:lnTo>
                  <a:pt x="11975783" y="6189345"/>
                </a:lnTo>
                <a:cubicBezTo>
                  <a:pt x="11954827" y="6243638"/>
                  <a:pt x="11906250" y="6281738"/>
                  <a:pt x="11849100" y="6281738"/>
                </a:cubicBezTo>
                <a:lnTo>
                  <a:pt x="11838623" y="6281738"/>
                </a:lnTo>
                <a:lnTo>
                  <a:pt x="11838623" y="6285548"/>
                </a:lnTo>
                <a:cubicBezTo>
                  <a:pt x="10109835" y="5864543"/>
                  <a:pt x="8120063" y="5641658"/>
                  <a:pt x="6088380" y="5643563"/>
                </a:cubicBezTo>
                <a:cubicBezTo>
                  <a:pt x="4061460" y="5644515"/>
                  <a:pt x="2075498" y="5869305"/>
                  <a:pt x="352425" y="6290310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18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6E5B9C86-6503-DDE8-7B8B-7563CB69C0D6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698DC057-F076-5589-FE07-AE33C0A963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9" y="446360"/>
            <a:ext cx="7521575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fr-FR" dirty="0" err="1"/>
              <a:t>Title</a:t>
            </a:r>
            <a:r>
              <a:rPr lang="fr-FR" dirty="0"/>
              <a:t> of the</a:t>
            </a:r>
            <a:br>
              <a:rPr lang="fr-FR" dirty="0"/>
            </a:br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0CB5DC-A774-D10E-D917-31BE1B3F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r>
              <a:rPr lang="fr-FR" dirty="0"/>
              <a:t>DD/MM/YY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3465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437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975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46872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33977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227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4002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250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3257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281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750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624895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126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48404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5483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6416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6306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86018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561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9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907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30392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47919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451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999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0047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5484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7629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42869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86052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9782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5623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0796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7BE2F4-5CFD-267E-D0B1-B0B805CAA6D2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189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5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49" r:id="rId14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D2F659-2796-CA08-C5B3-868424DF6C2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357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663A6ED-D3DC-621E-4D25-6DEB1D0D6B8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04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‹N°›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83E2C7-81E0-4805-C0BC-DD1B02431AC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8843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2">
            <a:extLst>
              <a:ext uri="{FF2B5EF4-FFF2-40B4-BE49-F238E27FC236}">
                <a16:creationId xmlns:a16="http://schemas.microsoft.com/office/drawing/2014/main" id="{3BD060A6-55E7-E525-6DA2-B290E663C6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35460" y="3243262"/>
            <a:ext cx="1364476" cy="369332"/>
          </a:xfrm>
        </p:spPr>
        <p:txBody>
          <a:bodyPr/>
          <a:lstStyle/>
          <a:p>
            <a:r>
              <a:rPr lang="fr-FR" sz="1800" dirty="0">
                <a:solidFill>
                  <a:srgbClr val="D9D9D9"/>
                </a:solidFill>
              </a:rPr>
              <a:t>04/07/2025</a:t>
            </a:r>
            <a:endParaRPr lang="en-GB" sz="1800" dirty="0">
              <a:solidFill>
                <a:srgbClr val="D9D9D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2D81D-F8F8-00E5-98D1-C82325E26B0E}"/>
              </a:ext>
            </a:extLst>
          </p:cNvPr>
          <p:cNvSpPr txBox="1"/>
          <p:nvPr/>
        </p:nvSpPr>
        <p:spPr>
          <a:xfrm>
            <a:off x="2225389" y="2508548"/>
            <a:ext cx="7741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9D9D9"/>
                </a:solidFill>
                <a:latin typeface="+mj-lt"/>
              </a:rPr>
              <a:t>Vision Transformers for Physics Prediction</a:t>
            </a:r>
            <a:endParaRPr lang="fr-FR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CC66CE-DDF5-8639-1687-640E25D9E231}"/>
              </a:ext>
            </a:extLst>
          </p:cNvPr>
          <p:cNvSpPr txBox="1"/>
          <p:nvPr/>
        </p:nvSpPr>
        <p:spPr>
          <a:xfrm>
            <a:off x="2225389" y="3244334"/>
            <a:ext cx="21383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D9D9D9"/>
                </a:solidFill>
              </a:rPr>
              <a:t>Anthony Kalaydjian</a:t>
            </a:r>
            <a:endParaRPr lang="en-GB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94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508B5-B10A-3BD8-20CD-CE8F3F402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umber&#10;&#10;AI-generated content may be incorrect.">
            <a:extLst>
              <a:ext uri="{FF2B5EF4-FFF2-40B4-BE49-F238E27FC236}">
                <a16:creationId xmlns:a16="http://schemas.microsoft.com/office/drawing/2014/main" id="{45491EBE-1353-A708-D7CD-EC866BBFF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5" y="852992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3F5C6416-A148-D302-3072-1A338ECFF9A4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8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6F1A1-4FC3-C885-B634-11AD6E51A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DBEC70-E11D-408E-9549-597B3163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1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FA47D985-AFA5-604D-3BB6-7CEC2164EA6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8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BD0A87-9DCD-916E-AD7C-0EE9E100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CAB4BA-FFD6-3BA7-8FAA-52921142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0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69DA7B54-D68D-4ED0-0ED7-C64058943AE6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0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E43A8-F40B-99B0-6157-3400E8482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FFDB6C56-69B1-445C-EA41-C512FFC3F88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network&#10;&#10;AI-generated content may be incorrect.">
            <a:extLst>
              <a:ext uri="{FF2B5EF4-FFF2-40B4-BE49-F238E27FC236}">
                <a16:creationId xmlns:a16="http://schemas.microsoft.com/office/drawing/2014/main" id="{2542AB82-262F-F0C2-482F-4C3FE90B7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26" y="1343025"/>
            <a:ext cx="10557348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AC1A8E-7CC3-31A4-1B0A-68B44896B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C16A48-DC79-A353-330E-4D72BBB94AF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B5579-F6EB-FD95-2BCB-AF96981B79ED}"/>
              </a:ext>
            </a:extLst>
          </p:cNvPr>
          <p:cNvSpPr txBox="1"/>
          <p:nvPr/>
        </p:nvSpPr>
        <p:spPr>
          <a:xfrm>
            <a:off x="556182" y="2007909"/>
            <a:ext cx="10569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Order</a:t>
            </a:r>
            <a:r>
              <a:rPr lang="fr-FR" dirty="0">
                <a:solidFill>
                  <a:srgbClr val="D9D9D9"/>
                </a:solidFill>
              </a:rPr>
              <a:t> of </a:t>
            </a:r>
            <a:r>
              <a:rPr lang="fr-FR" dirty="0" err="1">
                <a:solidFill>
                  <a:srgbClr val="D9D9D9"/>
                </a:solidFill>
              </a:rPr>
              <a:t>nodes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within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each</a:t>
            </a:r>
            <a:r>
              <a:rPr lang="fr-FR" dirty="0">
                <a:solidFill>
                  <a:srgbClr val="D9D9D9"/>
                </a:solidFill>
              </a:rPr>
              <a:t> patch?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regularity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consistency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across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samples</a:t>
            </a:r>
            <a:r>
              <a:rPr lang="fr-FR" dirty="0">
                <a:solidFill>
                  <a:srgbClr val="D9D9D9"/>
                </a:solidFill>
              </a:rPr>
              <a:t> (relative position of patches)?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Shape of patches?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Positional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encoding</a:t>
            </a:r>
            <a:r>
              <a:rPr lang="fr-FR" dirty="0">
                <a:solidFill>
                  <a:srgbClr val="D9D9D9"/>
                </a:solidFill>
              </a:rPr>
              <a:t>?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BC376E-D784-F2E3-D0C3-0ADF0FC0211F}"/>
              </a:ext>
            </a:extLst>
          </p:cNvPr>
          <p:cNvSpPr txBox="1"/>
          <p:nvPr/>
        </p:nvSpPr>
        <p:spPr>
          <a:xfrm>
            <a:off x="308792" y="1646992"/>
            <a:ext cx="8253166" cy="258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5908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48F6B9-6316-5867-05C2-FCF38D91E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8B46B7E1-BCA7-5567-C123-12F2FA89B92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B9F6D-4F57-83B6-8B31-916B839FB6CF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8A114-EC94-D7F7-6C33-E500D43949B9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</a:t>
            </a:r>
          </a:p>
        </p:txBody>
      </p:sp>
    </p:spTree>
    <p:extLst>
      <p:ext uri="{BB962C8B-B14F-4D97-AF65-F5344CB8AC3E}">
        <p14:creationId xmlns:p14="http://schemas.microsoft.com/office/powerpoint/2010/main" val="14147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8F813C-43E8-F621-AD80-D36D61D3E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14117FCE-A0F6-E7E7-0305-90499690E59A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BD989C-4C1D-8FDE-AB3A-879FD5942C57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 Cross sample consistency / Patch shape?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BD2DBB7-4D9E-6B9A-F6B3-C4359D9F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3067" y="4972914"/>
            <a:ext cx="549296" cy="549296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976E386A-0252-7618-11FB-CBE36E09D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3" y="1936620"/>
            <a:ext cx="11274574" cy="24323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339C9-9B4B-E2AF-0FE2-C26E543A9302}"/>
              </a:ext>
            </a:extLst>
          </p:cNvPr>
          <p:cNvSpPr txBox="1"/>
          <p:nvPr/>
        </p:nvSpPr>
        <p:spPr>
          <a:xfrm>
            <a:off x="458713" y="5062896"/>
            <a:ext cx="4127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D9D9D9"/>
                </a:solidFill>
              </a:rPr>
              <a:t>Powerful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mesh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processing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</a:t>
            </a:r>
            <a:r>
              <a:rPr lang="fr-FR" dirty="0">
                <a:solidFill>
                  <a:srgbClr val="D9D9D9"/>
                </a:solidFill>
              </a:rPr>
              <a:t> Muscat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9F159-8AF2-5693-BE11-934032828080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Mesh → image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45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BCBF78-4F4E-86B1-11AB-28E246236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7065E62A-A313-C16A-165D-386A09C8F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0711"/>
            <a:ext cx="10035560" cy="3726188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4918C16F-1472-F2C5-B1BC-FD8B57CCB99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D9187-FBDC-67C4-392A-B13726014D6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ViT</a:t>
            </a:r>
            <a:r>
              <a:rPr lang="en-US" dirty="0">
                <a:solidFill>
                  <a:srgbClr val="D9D9D9"/>
                </a:solidFill>
              </a:rPr>
              <a:t> with 2D patch PE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AF094B-ACDA-A85D-B77A-66FC9EF37090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 Cross sample consistency / Patch shape ✅</a:t>
            </a:r>
          </a:p>
        </p:txBody>
      </p:sp>
    </p:spTree>
    <p:extLst>
      <p:ext uri="{BB962C8B-B14F-4D97-AF65-F5344CB8AC3E}">
        <p14:creationId xmlns:p14="http://schemas.microsoft.com/office/powerpoint/2010/main" val="120110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2344F0-92B7-B253-777F-6A7B8E792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images of a group of squares&#10;&#10;AI-generated content may be incorrect.">
            <a:extLst>
              <a:ext uri="{FF2B5EF4-FFF2-40B4-BE49-F238E27FC236}">
                <a16:creationId xmlns:a16="http://schemas.microsoft.com/office/drawing/2014/main" id="{2E78E899-ADF6-9F17-61A4-D78324679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5283"/>
            <a:ext cx="10035560" cy="3717044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AC0CBB98-FEE8-CE8E-A694-38D2709BC9C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B27EF-7669-E384-2E71-0E96BAA02861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dirty="0">
                <a:solidFill>
                  <a:srgbClr val="D9D9D9"/>
                </a:solidFill>
                <a:latin typeface="Segoe UI (Body)"/>
              </a:rPr>
              <a:t> with 2D patch PE</a:t>
            </a:r>
            <a:endParaRPr lang="fr-FR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FCB4B4-06D8-3182-7511-2B1C9765122F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Positional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encoding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</a:t>
            </a:r>
            <a:endParaRPr lang="fr-FR" b="0" dirty="0">
              <a:solidFill>
                <a:srgbClr val="CCCCCC"/>
              </a:solidFill>
              <a:latin typeface="Segoe U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3791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6ECA8-00D3-A729-5572-39DBD009B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9488D518-4BBB-65DB-2CEC-02C1061103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96DCFB-1C6C-0415-C617-A0E799242998}"/>
              </a:ext>
            </a:extLst>
          </p:cNvPr>
          <p:cNvSpPr txBox="1"/>
          <p:nvPr/>
        </p:nvSpPr>
        <p:spPr>
          <a:xfrm>
            <a:off x="0" y="4316423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b="1" dirty="0">
              <a:solidFill>
                <a:srgbClr val="D9D9D9"/>
              </a:solidFill>
            </a:endParaRPr>
          </a:p>
        </p:txBody>
      </p:sp>
      <p:pic>
        <p:nvPicPr>
          <p:cNvPr id="14" name="Picture 13" descr="A diagram of a structure&#10;&#10;AI-generated content may be incorrect.">
            <a:extLst>
              <a:ext uri="{FF2B5EF4-FFF2-40B4-BE49-F238E27FC236}">
                <a16:creationId xmlns:a16="http://schemas.microsoft.com/office/drawing/2014/main" id="{51C725A0-BA20-05DD-3E4B-FE620EA1D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43" y="1577361"/>
            <a:ext cx="8633514" cy="46719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1BFFDBB-7A0D-170F-4988-9B1FB31A2F7D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466379-3BD6-1615-7EA6-DE4A6FDAA65C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Patch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consistencity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across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8562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67022-3136-C6A2-07AD-7F699AA0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27">
            <a:extLst>
              <a:ext uri="{FF2B5EF4-FFF2-40B4-BE49-F238E27FC236}">
                <a16:creationId xmlns:a16="http://schemas.microsoft.com/office/drawing/2014/main" id="{B03B7588-CE5C-D7CC-EAC0-8E3345989BD7}"/>
              </a:ext>
            </a:extLst>
          </p:cNvPr>
          <p:cNvSpPr txBox="1">
            <a:spLocks/>
          </p:cNvSpPr>
          <p:nvPr/>
        </p:nvSpPr>
        <p:spPr>
          <a:xfrm>
            <a:off x="1974850" y="1837572"/>
            <a:ext cx="3144838" cy="32187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Espace réservé du texte 28">
            <a:extLst>
              <a:ext uri="{FF2B5EF4-FFF2-40B4-BE49-F238E27FC236}">
                <a16:creationId xmlns:a16="http://schemas.microsoft.com/office/drawing/2014/main" id="{C11AF681-A99C-22D7-4A5F-EB3C90DD1F18}"/>
              </a:ext>
            </a:extLst>
          </p:cNvPr>
          <p:cNvSpPr txBox="1">
            <a:spLocks/>
          </p:cNvSpPr>
          <p:nvPr/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01</a:t>
            </a:r>
          </a:p>
        </p:txBody>
      </p:sp>
      <p:sp>
        <p:nvSpPr>
          <p:cNvPr id="13" name="Espace réservé du texte 49">
            <a:extLst>
              <a:ext uri="{FF2B5EF4-FFF2-40B4-BE49-F238E27FC236}">
                <a16:creationId xmlns:a16="http://schemas.microsoft.com/office/drawing/2014/main" id="{68905890-EAEF-AD03-5D23-1FF52534FD33}"/>
              </a:ext>
            </a:extLst>
          </p:cNvPr>
          <p:cNvSpPr txBox="1">
            <a:spLocks/>
          </p:cNvSpPr>
          <p:nvPr/>
        </p:nvSpPr>
        <p:spPr>
          <a:xfrm>
            <a:off x="1974850" y="3395663"/>
            <a:ext cx="3144838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Method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Espace réservé du texte 50">
            <a:extLst>
              <a:ext uri="{FF2B5EF4-FFF2-40B4-BE49-F238E27FC236}">
                <a16:creationId xmlns:a16="http://schemas.microsoft.com/office/drawing/2014/main" id="{4ABB433B-4E87-B417-A623-0402F9496CDC}"/>
              </a:ext>
            </a:extLst>
          </p:cNvPr>
          <p:cNvSpPr txBox="1">
            <a:spLocks/>
          </p:cNvSpPr>
          <p:nvPr/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02</a:t>
            </a:r>
          </a:p>
        </p:txBody>
      </p:sp>
      <p:sp>
        <p:nvSpPr>
          <p:cNvPr id="15" name="Espace réservé du texte 74">
            <a:extLst>
              <a:ext uri="{FF2B5EF4-FFF2-40B4-BE49-F238E27FC236}">
                <a16:creationId xmlns:a16="http://schemas.microsoft.com/office/drawing/2014/main" id="{666D957D-795A-4840-B98E-D374004B8890}"/>
              </a:ext>
            </a:extLst>
          </p:cNvPr>
          <p:cNvSpPr txBox="1">
            <a:spLocks/>
          </p:cNvSpPr>
          <p:nvPr/>
        </p:nvSpPr>
        <p:spPr>
          <a:xfrm>
            <a:off x="7451725" y="1834575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Experiments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Espace réservé du texte 75">
            <a:extLst>
              <a:ext uri="{FF2B5EF4-FFF2-40B4-BE49-F238E27FC236}">
                <a16:creationId xmlns:a16="http://schemas.microsoft.com/office/drawing/2014/main" id="{56D34FFA-E4A9-166B-54F9-2E8D653DD099}"/>
              </a:ext>
            </a:extLst>
          </p:cNvPr>
          <p:cNvSpPr txBox="1">
            <a:spLocks/>
          </p:cNvSpPr>
          <p:nvPr/>
        </p:nvSpPr>
        <p:spPr>
          <a:xfrm>
            <a:off x="7451502" y="145006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03</a:t>
            </a:r>
          </a:p>
        </p:txBody>
      </p:sp>
      <p:sp>
        <p:nvSpPr>
          <p:cNvPr id="18" name="Espace réservé du texte 77">
            <a:extLst>
              <a:ext uri="{FF2B5EF4-FFF2-40B4-BE49-F238E27FC236}">
                <a16:creationId xmlns:a16="http://schemas.microsoft.com/office/drawing/2014/main" id="{80C9B9CD-17A0-FC34-45DB-9E6E1BA6F048}"/>
              </a:ext>
            </a:extLst>
          </p:cNvPr>
          <p:cNvSpPr txBox="1">
            <a:spLocks/>
          </p:cNvSpPr>
          <p:nvPr/>
        </p:nvSpPr>
        <p:spPr>
          <a:xfrm>
            <a:off x="7451502" y="3362326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Results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Espace réservé du texte 78">
            <a:extLst>
              <a:ext uri="{FF2B5EF4-FFF2-40B4-BE49-F238E27FC236}">
                <a16:creationId xmlns:a16="http://schemas.microsoft.com/office/drawing/2014/main" id="{1D4DEE25-0136-0A9A-621B-DBB8FB75E57E}"/>
              </a:ext>
            </a:extLst>
          </p:cNvPr>
          <p:cNvSpPr txBox="1">
            <a:spLocks/>
          </p:cNvSpPr>
          <p:nvPr/>
        </p:nvSpPr>
        <p:spPr>
          <a:xfrm>
            <a:off x="7451502" y="3015915"/>
            <a:ext cx="562187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04</a:t>
            </a:r>
          </a:p>
        </p:txBody>
      </p:sp>
      <p:sp>
        <p:nvSpPr>
          <p:cNvPr id="20" name="Titre 72">
            <a:extLst>
              <a:ext uri="{FF2B5EF4-FFF2-40B4-BE49-F238E27FC236}">
                <a16:creationId xmlns:a16="http://schemas.microsoft.com/office/drawing/2014/main" id="{8CAD2589-B200-F4D4-D9C9-BA35E35EF8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>
                <a:solidFill>
                  <a:schemeClr val="bg1">
                    <a:lumMod val="85000"/>
                  </a:schemeClr>
                </a:solidFill>
              </a:rPr>
              <a:t>Agenda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48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1E2739-2355-55FB-9BC8-DF53B706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E9775573-075D-4BB2-EDE6-9193EC6C305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5" name="Picture 14" descr="A diagram of a diagram of a diagram of a diagram of a diagram of a diagram of a diagram of a diagram of a diagram of a diagram of a diagram of a diagram of a diagram of&#10;&#10;AI-generated content may be incorrect.">
            <a:extLst>
              <a:ext uri="{FF2B5EF4-FFF2-40B4-BE49-F238E27FC236}">
                <a16:creationId xmlns:a16="http://schemas.microsoft.com/office/drawing/2014/main" id="{8C21EFE4-9C6F-CFB6-42ED-95E5B530A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906906"/>
            <a:ext cx="8324850" cy="39933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8354A7-7C20-2165-AF1F-92D092B0EDE2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50DD0-97EE-B4E3-E473-12871BA8AB7E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Patch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consistencity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across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300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2ED140-B06D-8FD1-3ADC-0C4459AB2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DE5EB68-2D57-4C85-197A-D80C9375ED8B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Results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128FBE-11D7-8BE4-9F10-2FDEF8D14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30" y="1605194"/>
            <a:ext cx="7368540" cy="84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00D1489-0085-09F1-252D-FBB60094D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980" y="2685627"/>
            <a:ext cx="6896100" cy="68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B0E7B452-2E2E-62CA-2B7C-48F4E7A05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00" y="4064169"/>
            <a:ext cx="9936480" cy="113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847B3C-DF93-290A-52E4-59DC5DF9C15A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PLAID Benchmark</a:t>
            </a:r>
          </a:p>
        </p:txBody>
      </p:sp>
    </p:spTree>
    <p:extLst>
      <p:ext uri="{BB962C8B-B14F-4D97-AF65-F5344CB8AC3E}">
        <p14:creationId xmlns:p14="http://schemas.microsoft.com/office/powerpoint/2010/main" val="184024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2201F4-E1C3-9B7A-30DE-6DAF436F2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5D493E9F-4D12-5E1A-2F3C-F0966B1E5CCD}"/>
              </a:ext>
            </a:extLst>
          </p:cNvPr>
          <p:cNvSpPr txBox="1"/>
          <p:nvPr/>
        </p:nvSpPr>
        <p:spPr>
          <a:xfrm>
            <a:off x="4520804" y="1133856"/>
            <a:ext cx="324657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400" dirty="0" err="1">
                <a:solidFill>
                  <a:schemeClr val="bg1"/>
                </a:solidFill>
              </a:rPr>
              <a:t>Thank</a:t>
            </a:r>
            <a:r>
              <a:rPr lang="fr-FR" sz="3400" dirty="0">
                <a:solidFill>
                  <a:schemeClr val="bg1"/>
                </a:solidFill>
              </a:rPr>
              <a:t> </a:t>
            </a:r>
            <a:r>
              <a:rPr lang="fr-FR" sz="3400" dirty="0" err="1">
                <a:solidFill>
                  <a:schemeClr val="bg1"/>
                </a:solidFill>
              </a:rPr>
              <a:t>you</a:t>
            </a:r>
            <a:r>
              <a:rPr lang="fr-FR" sz="3400" dirty="0">
                <a:solidFill>
                  <a:schemeClr val="bg1"/>
                </a:solidFill>
              </a:rPr>
              <a:t> for </a:t>
            </a:r>
            <a:r>
              <a:rPr lang="fr-FR" sz="3400" dirty="0" err="1">
                <a:solidFill>
                  <a:schemeClr val="bg1"/>
                </a:solidFill>
              </a:rPr>
              <a:t>your</a:t>
            </a:r>
            <a:r>
              <a:rPr lang="fr-FR" sz="3400" dirty="0">
                <a:solidFill>
                  <a:schemeClr val="bg1"/>
                </a:solidFill>
              </a:rPr>
              <a:t> </a:t>
            </a:r>
            <a:r>
              <a:rPr lang="fr-FR" sz="3400" b="1" dirty="0">
                <a:solidFill>
                  <a:schemeClr val="bg1"/>
                </a:solidFill>
              </a:rPr>
              <a:t>attention!</a:t>
            </a:r>
          </a:p>
        </p:txBody>
      </p:sp>
      <p:pic>
        <p:nvPicPr>
          <p:cNvPr id="3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7493C32F-6048-07CA-7D02-7CF617264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7387">
            <a:off x="-1814660" y="1205957"/>
            <a:ext cx="3629319" cy="544397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9C53DA1-6B5E-0BE4-6A05-DF87F23A595E}"/>
              </a:ext>
            </a:extLst>
          </p:cNvPr>
          <p:cNvSpPr txBox="1"/>
          <p:nvPr/>
        </p:nvSpPr>
        <p:spPr>
          <a:xfrm>
            <a:off x="4117492" y="4450929"/>
            <a:ext cx="35881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4000" b="1" dirty="0">
                <a:solidFill>
                  <a:schemeClr val="bg1"/>
                </a:solidFill>
                <a:latin typeface="72 Condensed" panose="020B0506030000000003" pitchFamily="34" charset="0"/>
                <a:cs typeface="72 Condensed" panose="020B0506030000000003" pitchFamily="34" charset="0"/>
              </a:rPr>
              <a:t>POWERED BY TRANSFORMERS</a:t>
            </a:r>
          </a:p>
        </p:txBody>
      </p:sp>
    </p:spTree>
    <p:extLst>
      <p:ext uri="{BB962C8B-B14F-4D97-AF65-F5344CB8AC3E}">
        <p14:creationId xmlns:p14="http://schemas.microsoft.com/office/powerpoint/2010/main" val="17424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3600A8-BFFD-52CB-E159-0BFDFCC10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554786"/>
            <a:ext cx="6900270" cy="37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3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6" name="Picture 5" descr="A diagram of a model&#10;&#10;AI-generated content may be incorrect.">
            <a:extLst>
              <a:ext uri="{FF2B5EF4-FFF2-40B4-BE49-F238E27FC236}">
                <a16:creationId xmlns:a16="http://schemas.microsoft.com/office/drawing/2014/main" id="{92978989-6C72-D45E-E146-2C36B4E0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554786"/>
            <a:ext cx="6900270" cy="37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2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4DF2D3-A6BC-47C3-B76B-7A88F36FD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05" y="5223958"/>
            <a:ext cx="8060270" cy="893418"/>
          </a:xfrm>
          <a:prstGeom prst="rect">
            <a:avLst/>
          </a:prstGeom>
        </p:spPr>
      </p:pic>
      <p:pic>
        <p:nvPicPr>
          <p:cNvPr id="3" name="Picture 2" descr="A network with many circles and lines&#10;&#10;AI-generated content may be incorrect.">
            <a:extLst>
              <a:ext uri="{FF2B5EF4-FFF2-40B4-BE49-F238E27FC236}">
                <a16:creationId xmlns:a16="http://schemas.microsoft.com/office/drawing/2014/main" id="{09DAC624-0371-55B1-136E-FB4AAB7C6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161" y="1001913"/>
            <a:ext cx="6047358" cy="399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66D30F-2390-2690-B2B6-52055B96590C}"/>
              </a:ext>
            </a:extLst>
          </p:cNvPr>
          <p:cNvGrpSpPr/>
          <p:nvPr/>
        </p:nvGrpSpPr>
        <p:grpSpPr>
          <a:xfrm>
            <a:off x="1728788" y="1953641"/>
            <a:ext cx="8734425" cy="2482866"/>
            <a:chOff x="1484644" y="1953641"/>
            <a:chExt cx="8734425" cy="24828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7AAE293-D6BE-E380-3E85-47517E2E8F95}"/>
                </a:ext>
              </a:extLst>
            </p:cNvPr>
            <p:cNvGrpSpPr/>
            <p:nvPr/>
          </p:nvGrpSpPr>
          <p:grpSpPr>
            <a:xfrm>
              <a:off x="1484644" y="2138306"/>
              <a:ext cx="2428875" cy="2298201"/>
              <a:chOff x="1523351" y="1478409"/>
              <a:chExt cx="2428875" cy="2298201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1AB7C54-891B-4450-849F-0EA8084FD8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31" r="8041"/>
              <a:stretch>
                <a:fillRect/>
              </a:stretch>
            </p:blipFill>
            <p:spPr>
              <a:xfrm>
                <a:off x="1523351" y="1478409"/>
                <a:ext cx="2428875" cy="1787648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33D57B-5AFB-1A0B-BCB7-9E498E55D4DC}"/>
                  </a:ext>
                </a:extLst>
              </p:cNvPr>
              <p:cNvSpPr txBox="1"/>
              <p:nvPr/>
            </p:nvSpPr>
            <p:spPr>
              <a:xfrm>
                <a:off x="2517142" y="3407278"/>
                <a:ext cx="668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RNN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A4B36-9AF6-D44A-6793-07ED9FE5BB86}"/>
                </a:ext>
              </a:extLst>
            </p:cNvPr>
            <p:cNvGrpSpPr/>
            <p:nvPr/>
          </p:nvGrpSpPr>
          <p:grpSpPr>
            <a:xfrm>
              <a:off x="4746003" y="1953641"/>
              <a:ext cx="2221232" cy="2482866"/>
              <a:chOff x="4187189" y="1315466"/>
              <a:chExt cx="2221232" cy="248286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AA5854-DC5F-4188-9AF1-7B892565D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87189" y="1315466"/>
                <a:ext cx="2221232" cy="211353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F75E403-1FAF-8CF1-AAFC-8465544CBCDB}"/>
                  </a:ext>
                </a:extLst>
              </p:cNvPr>
              <p:cNvSpPr txBox="1"/>
              <p:nvPr/>
            </p:nvSpPr>
            <p:spPr>
              <a:xfrm>
                <a:off x="4961014" y="3429000"/>
                <a:ext cx="673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CNN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D91D2A-1331-5E62-C262-032DDD79C43E}"/>
                </a:ext>
              </a:extLst>
            </p:cNvPr>
            <p:cNvGrpSpPr/>
            <p:nvPr/>
          </p:nvGrpSpPr>
          <p:grpSpPr>
            <a:xfrm>
              <a:off x="7799719" y="2235132"/>
              <a:ext cx="2419350" cy="2201375"/>
              <a:chOff x="6694171" y="1575235"/>
              <a:chExt cx="2419350" cy="2201375"/>
            </a:xfrm>
          </p:grpSpPr>
          <p:pic>
            <p:nvPicPr>
              <p:cNvPr id="3" name="Picture 2" descr="A diagram of a network&#10;&#10;AI-generated content may be incorrect.">
                <a:extLst>
                  <a:ext uri="{FF2B5EF4-FFF2-40B4-BE49-F238E27FC236}">
                    <a16:creationId xmlns:a16="http://schemas.microsoft.com/office/drawing/2014/main" id="{256120E6-5F79-9629-27F8-460D2185F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94171" y="1575235"/>
                <a:ext cx="2419350" cy="1593996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9E97BBE-1985-4CDD-46F6-C9CFE5F27CD6}"/>
                  </a:ext>
                </a:extLst>
              </p:cNvPr>
              <p:cNvSpPr txBox="1"/>
              <p:nvPr/>
            </p:nvSpPr>
            <p:spPr>
              <a:xfrm>
                <a:off x="7559040" y="3407278"/>
                <a:ext cx="6896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GNN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737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94F81E-2701-4B13-4B83-FF85607FA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459E60B-ACF0-8D22-8C21-0FCC523AA003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57E90545-AF8F-8022-A003-C1186EB41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93" y="751771"/>
            <a:ext cx="6375281" cy="5561807"/>
          </a:xfrm>
          <a:prstGeom prst="rect">
            <a:avLst/>
          </a:prstGeom>
        </p:spPr>
      </p:pic>
      <p:pic>
        <p:nvPicPr>
          <p:cNvPr id="5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B28DFDA4-1F90-6A73-C9CD-9EF166DE9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988" y="554682"/>
            <a:ext cx="3629319" cy="544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8D25B-8E9B-FE6F-4CD3-0D5E2A64A832}"/>
              </a:ext>
            </a:extLst>
          </p:cNvPr>
          <p:cNvSpPr txBox="1"/>
          <p:nvPr/>
        </p:nvSpPr>
        <p:spPr>
          <a:xfrm>
            <a:off x="7248742" y="5844619"/>
            <a:ext cx="42901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rgbClr val="D9D9D9"/>
                </a:solidFill>
              </a:rPr>
              <a:t>Transformer </a:t>
            </a:r>
            <a:r>
              <a:rPr lang="fr-FR" sz="1100" i="1" dirty="0" err="1">
                <a:solidFill>
                  <a:srgbClr val="D9D9D9"/>
                </a:solidFill>
              </a:rPr>
              <a:t>generated</a:t>
            </a:r>
            <a:r>
              <a:rPr lang="fr-FR" sz="1100" i="1" dirty="0">
                <a:solidFill>
                  <a:srgbClr val="D9D9D9"/>
                </a:solidFill>
              </a:rPr>
              <a:t> by a transformer</a:t>
            </a:r>
          </a:p>
        </p:txBody>
      </p:sp>
    </p:spTree>
    <p:extLst>
      <p:ext uri="{BB962C8B-B14F-4D97-AF65-F5344CB8AC3E}">
        <p14:creationId xmlns:p14="http://schemas.microsoft.com/office/powerpoint/2010/main" val="19262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2052A-7B44-0FBA-F190-78A435E94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2056962-DF15-54CE-02A4-8F2BD9E4D08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09B62D-3EF1-DD07-0DDC-5F47DB88D82E}"/>
              </a:ext>
            </a:extLst>
          </p:cNvPr>
          <p:cNvGrpSpPr/>
          <p:nvPr/>
        </p:nvGrpSpPr>
        <p:grpSpPr>
          <a:xfrm>
            <a:off x="2148840" y="1394662"/>
            <a:ext cx="7894320" cy="2447999"/>
            <a:chOff x="2148840" y="1108406"/>
            <a:chExt cx="7894320" cy="244799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428FA01-55AE-993C-A27B-5B47C1E39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148840" y="1108406"/>
              <a:ext cx="7894320" cy="666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9C9B47C2-99ED-E01F-987E-868ED60127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71825" y="1909771"/>
              <a:ext cx="5848350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DB5B2E-B778-37C3-CE81-F279EFAC03B6}"/>
                </a:ext>
              </a:extLst>
            </p:cNvPr>
            <p:cNvGrpSpPr/>
            <p:nvPr/>
          </p:nvGrpSpPr>
          <p:grpSpPr>
            <a:xfrm>
              <a:off x="5204233" y="2776327"/>
              <a:ext cx="1764679" cy="780078"/>
              <a:chOff x="3957833" y="3267550"/>
              <a:chExt cx="1764679" cy="780078"/>
            </a:xfrm>
          </p:grpSpPr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F50FE8BA-F727-6694-4A76-442EF22845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4385202" y="3267550"/>
                <a:ext cx="133731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>
                <a:extLst>
                  <a:ext uri="{FF2B5EF4-FFF2-40B4-BE49-F238E27FC236}">
                    <a16:creationId xmlns:a16="http://schemas.microsoft.com/office/drawing/2014/main" id="{C521B487-FB25-D68C-DBB2-A6C01DA824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57833" y="3700918"/>
                <a:ext cx="169545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4A6E5A-805F-3869-22C1-10337ABFC93E}"/>
              </a:ext>
            </a:extLst>
          </p:cNvPr>
          <p:cNvGrpSpPr/>
          <p:nvPr/>
        </p:nvGrpSpPr>
        <p:grpSpPr>
          <a:xfrm>
            <a:off x="4567237" y="4753401"/>
            <a:ext cx="3057525" cy="1432801"/>
            <a:chOff x="4528077" y="4617783"/>
            <a:chExt cx="3057525" cy="1432801"/>
          </a:xfrm>
        </p:grpSpPr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A82D2CFC-F433-D906-24FA-532F2CE737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7230" y="5749594"/>
              <a:ext cx="1379220" cy="300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32F9E1-28B9-95BD-D0D3-F347D750D41E}"/>
                </a:ext>
              </a:extLst>
            </p:cNvPr>
            <p:cNvGrpSpPr/>
            <p:nvPr/>
          </p:nvGrpSpPr>
          <p:grpSpPr>
            <a:xfrm>
              <a:off x="4528077" y="4617783"/>
              <a:ext cx="3057525" cy="998066"/>
              <a:chOff x="561205" y="4100155"/>
              <a:chExt cx="3057525" cy="998066"/>
            </a:xfrm>
          </p:grpSpPr>
          <p:pic>
            <p:nvPicPr>
              <p:cNvPr id="1038" name="Picture 14">
                <a:extLst>
                  <a:ext uri="{FF2B5EF4-FFF2-40B4-BE49-F238E27FC236}">
                    <a16:creationId xmlns:a16="http://schemas.microsoft.com/office/drawing/2014/main" id="{BC6636E7-F9DB-F6B0-59BC-B3B2F8C2CE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3691"/>
              <a:stretch>
                <a:fillRect/>
              </a:stretch>
            </p:blipFill>
            <p:spPr bwMode="auto">
              <a:xfrm>
                <a:off x="612640" y="4100155"/>
                <a:ext cx="1978160" cy="3733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0" name="Picture 16">
                <a:extLst>
                  <a:ext uri="{FF2B5EF4-FFF2-40B4-BE49-F238E27FC236}">
                    <a16:creationId xmlns:a16="http://schemas.microsoft.com/office/drawing/2014/main" id="{8254FB02-86DD-E756-75BF-499DE35F80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2691"/>
              <a:stretch>
                <a:fillRect/>
              </a:stretch>
            </p:blipFill>
            <p:spPr bwMode="auto">
              <a:xfrm>
                <a:off x="561205" y="4431944"/>
                <a:ext cx="207722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2" name="Picture 18">
                <a:extLst>
                  <a:ext uri="{FF2B5EF4-FFF2-40B4-BE49-F238E27FC236}">
                    <a16:creationId xmlns:a16="http://schemas.microsoft.com/office/drawing/2014/main" id="{7B70FE8A-B43B-577B-0A45-3D37A5DF90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1136"/>
              <a:stretch>
                <a:fillRect/>
              </a:stretch>
            </p:blipFill>
            <p:spPr bwMode="auto">
              <a:xfrm>
                <a:off x="594543" y="4762941"/>
                <a:ext cx="2043882" cy="3352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" name="Picture 14">
                <a:extLst>
                  <a:ext uri="{FF2B5EF4-FFF2-40B4-BE49-F238E27FC236}">
                    <a16:creationId xmlns:a16="http://schemas.microsoft.com/office/drawing/2014/main" id="{1A8EE8FE-8D8C-565F-E8EE-7E5A2D805C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142065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14">
                <a:extLst>
                  <a:ext uri="{FF2B5EF4-FFF2-40B4-BE49-F238E27FC236}">
                    <a16:creationId xmlns:a16="http://schemas.microsoft.com/office/drawing/2014/main" id="{BC595D23-94EE-8398-CF47-5D84580288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462126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14">
                <a:extLst>
                  <a:ext uri="{FF2B5EF4-FFF2-40B4-BE49-F238E27FC236}">
                    <a16:creationId xmlns:a16="http://schemas.microsoft.com/office/drawing/2014/main" id="{0518FA67-758F-ECF8-35B3-9E2B1E5C00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764846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0ACAC02-17D9-3E6B-8341-C73EE7395176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Attention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6870A0-404B-41FA-854B-3FF7725E889A}"/>
              </a:ext>
            </a:extLst>
          </p:cNvPr>
          <p:cNvSpPr txBox="1"/>
          <p:nvPr/>
        </p:nvSpPr>
        <p:spPr>
          <a:xfrm>
            <a:off x="308792" y="4349492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Self-Attention</a:t>
            </a:r>
          </a:p>
        </p:txBody>
      </p:sp>
    </p:spTree>
    <p:extLst>
      <p:ext uri="{BB962C8B-B14F-4D97-AF65-F5344CB8AC3E}">
        <p14:creationId xmlns:p14="http://schemas.microsoft.com/office/powerpoint/2010/main" val="1207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C3715-ECB6-C110-D65A-29A2A9E67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C62C97A3-A26A-FCF6-46D9-DC34C285CDA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F14104C2-7A6A-5F99-1005-AC369CA57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6" y="852992"/>
            <a:ext cx="6192267" cy="54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2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CORPORATE">
  <a:themeElements>
    <a:clrScheme name="Personnalisé 35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112753"/>
      </a:accent4>
      <a:accent5>
        <a:srgbClr val="3B87CC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CORPORATE">
  <a:themeElements>
    <a:clrScheme name="safran template pink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EB3986"/>
      </a:accent1>
      <a:accent2>
        <a:srgbClr val="C31E4B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3_CORPORATE">
  <a:themeElements>
    <a:clrScheme name="Safran template orange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FFB600"/>
      </a:accent1>
      <a:accent2>
        <a:srgbClr val="FF7800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4_CORPORATE">
  <a:themeElements>
    <a:clrScheme name="Personnalisé 40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2CC84D"/>
      </a:accent1>
      <a:accent2>
        <a:srgbClr val="00491E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A34138048064A9C284EA4E85CD2E7" ma:contentTypeVersion="15" ma:contentTypeDescription="Create a new document." ma:contentTypeScope="" ma:versionID="155679594ddaa10589a35c6c4909c4e5">
  <xsd:schema xmlns:xsd="http://www.w3.org/2001/XMLSchema" xmlns:xs="http://www.w3.org/2001/XMLSchema" xmlns:p="http://schemas.microsoft.com/office/2006/metadata/properties" xmlns:ns2="92177dad-2fd1-439b-96d3-6fc1c782cfc6" xmlns:ns3="a7d27fc5-9476-47ec-a06a-98fc00657c42" targetNamespace="http://schemas.microsoft.com/office/2006/metadata/properties" ma:root="true" ma:fieldsID="179380b99ae80af0ac21001c62719868" ns2:_="" ns3:_="">
    <xsd:import namespace="92177dad-2fd1-439b-96d3-6fc1c782cfc6"/>
    <xsd:import namespace="a7d27fc5-9476-47ec-a06a-98fc00657c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77dad-2fd1-439b-96d3-6fc1c782cf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47f590e-ebc3-472e-9088-f38ef52e4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d27fc5-9476-47ec-a06a-98fc00657c4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d927f4f-a0ec-4574-9dd2-c9e9ccc4472f}" ma:internalName="TaxCatchAll" ma:showField="CatchAllData" ma:web="a7d27fc5-9476-47ec-a06a-98fc00657c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177dad-2fd1-439b-96d3-6fc1c782cfc6">
      <Terms xmlns="http://schemas.microsoft.com/office/infopath/2007/PartnerControls"/>
    </lcf76f155ced4ddcb4097134ff3c332f>
    <TaxCatchAll xmlns="a7d27fc5-9476-47ec-a06a-98fc00657c42" xsi:nil="true"/>
  </documentManagement>
</p:properties>
</file>

<file path=customXml/itemProps1.xml><?xml version="1.0" encoding="utf-8"?>
<ds:datastoreItem xmlns:ds="http://schemas.openxmlformats.org/officeDocument/2006/customXml" ds:itemID="{35D7C4A4-135C-4E29-8CBA-328D586D6F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CCB427-71A7-48E7-BA37-88D7819F7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177dad-2fd1-439b-96d3-6fc1c782cfc6"/>
    <ds:schemaRef ds:uri="a7d27fc5-9476-47ec-a06a-98fc00657c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3692F8-19A4-4BB3-8627-33E951FC8887}">
  <ds:schemaRefs>
    <ds:schemaRef ds:uri="http://schemas.microsoft.com/office/2006/metadata/properties"/>
    <ds:schemaRef ds:uri="http://schemas.microsoft.com/office/infopath/2007/PartnerControls"/>
    <ds:schemaRef ds:uri="92177dad-2fd1-439b-96d3-6fc1c782cfc6"/>
    <ds:schemaRef ds:uri="a7d27fc5-9476-47ec-a06a-98fc00657c4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163</Words>
  <Application>Microsoft Office PowerPoint</Application>
  <PresentationFormat>Grand écran</PresentationFormat>
  <Paragraphs>59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22</vt:i4>
      </vt:variant>
    </vt:vector>
  </HeadingPairs>
  <TitlesOfParts>
    <vt:vector size="36" baseType="lpstr">
      <vt:lpstr>72 Condensed</vt:lpstr>
      <vt:lpstr>Aptos</vt:lpstr>
      <vt:lpstr>Arial</vt:lpstr>
      <vt:lpstr>Calibri</vt:lpstr>
      <vt:lpstr>General Sans</vt:lpstr>
      <vt:lpstr>Microsoft Sans Serif</vt:lpstr>
      <vt:lpstr>Segoe UI</vt:lpstr>
      <vt:lpstr>Segoe UI (Body)</vt:lpstr>
      <vt:lpstr>Segoe UI Black</vt:lpstr>
      <vt:lpstr>Wingdings</vt:lpstr>
      <vt:lpstr>1_CORPORATE</vt:lpstr>
      <vt:lpstr>2_CORPORATE</vt:lpstr>
      <vt:lpstr>3_CORPORATE</vt:lpstr>
      <vt:lpstr>4_CORPORATE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Transformers for Physics prediction</dc:title>
  <dc:creator>La boite à slides Prod</dc:creator>
  <cp:lastModifiedBy>KALAYDJIAN Anthony (SAFRAN)</cp:lastModifiedBy>
  <cp:revision>193</cp:revision>
  <dcterms:created xsi:type="dcterms:W3CDTF">2024-10-25T07:58:02Z</dcterms:created>
  <dcterms:modified xsi:type="dcterms:W3CDTF">2025-06-30T15:34:55Z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0x010100643A34138048064A9C284EA4E85CD2E7</vt:lpwstr>
  </property>
  <property fmtid="{D5CDD505-2E9C-101B-9397-08002B2CF9AE}" pid="3" name="MSIP_Label_024ffcea-f25b-491e-9dc9-834516f3550e_Enabled">
    <vt:lpwstr>true</vt:lpwstr>
  </property>
  <property fmtid="{D5CDD505-2E9C-101B-9397-08002B2CF9AE}" pid="4" name="MSIP_Label_024ffcea-f25b-491e-9dc9-834516f3550e_SetDate">
    <vt:lpwstr>2025-05-22T15:21:38Z</vt:lpwstr>
  </property>
  <property fmtid="{D5CDD505-2E9C-101B-9397-08002B2CF9AE}" pid="5" name="MSIP_Label_024ffcea-f25b-491e-9dc9-834516f3550e_Method">
    <vt:lpwstr>Standard</vt:lpwstr>
  </property>
  <property fmtid="{D5CDD505-2E9C-101B-9397-08002B2CF9AE}" pid="6" name="MSIP_Label_024ffcea-f25b-491e-9dc9-834516f3550e_Name">
    <vt:lpwstr>C2 - restricted</vt:lpwstr>
  </property>
  <property fmtid="{D5CDD505-2E9C-101B-9397-08002B2CF9AE}" pid="7" name="MSIP_Label_024ffcea-f25b-491e-9dc9-834516f3550e_SiteId">
    <vt:lpwstr>d52b49b7-0c8f-4d89-8c4f-f20517306e08</vt:lpwstr>
  </property>
  <property fmtid="{D5CDD505-2E9C-101B-9397-08002B2CF9AE}" pid="8" name="MSIP_Label_024ffcea-f25b-491e-9dc9-834516f3550e_ActionId">
    <vt:lpwstr>309f619e-181c-4712-b8c6-ce972b442cfa</vt:lpwstr>
  </property>
  <property fmtid="{D5CDD505-2E9C-101B-9397-08002B2CF9AE}" pid="9" name="MSIP_Label_024ffcea-f25b-491e-9dc9-834516f3550e_ContentBits">
    <vt:lpwstr>1</vt:lpwstr>
  </property>
  <property fmtid="{D5CDD505-2E9C-101B-9397-08002B2CF9AE}" pid="10" name="MSIP_Label_024ffcea-f25b-491e-9dc9-834516f3550e_Tag">
    <vt:lpwstr>10, 3, 0, 2</vt:lpwstr>
  </property>
  <property fmtid="{D5CDD505-2E9C-101B-9397-08002B2CF9AE}" pid="11" name="ClassificationContentMarkingHeaderLocations">
    <vt:lpwstr>1_CORPORATE:6\2_CORPORATE:6\3_CORPORATE:6\4_CORPORATE:6</vt:lpwstr>
  </property>
  <property fmtid="{D5CDD505-2E9C-101B-9397-08002B2CF9AE}" pid="12" name="ClassificationContentMarkingHeaderText">
    <vt:lpwstr>C2 - Confidential</vt:lpwstr>
  </property>
  <property fmtid="{D5CDD505-2E9C-101B-9397-08002B2CF9AE}" pid="13" name="MediaServiceImageTags">
    <vt:lpwstr/>
  </property>
</Properties>
</file>

<file path=docProps/thumbnail.jpeg>
</file>